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Economica"/>
      <p:regular r:id="rId14"/>
      <p:bold r:id="rId15"/>
      <p:italic r:id="rId16"/>
      <p:boldItalic r:id="rId17"/>
    </p:embeddedFont>
    <p:embeddedFont>
      <p:font typeface="Playfair Display"/>
      <p:regular r:id="rId18"/>
      <p:bold r:id="rId19"/>
      <p:italic r:id="rId20"/>
      <p:boldItalic r:id="rId21"/>
    </p:embeddedFont>
    <p:embeddedFont>
      <p:font typeface="Helvetica Neue"/>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HelveticaNeue-regular.fntdata"/><Relationship Id="rId21" Type="http://schemas.openxmlformats.org/officeDocument/2006/relationships/font" Target="fonts/PlayfairDisplay-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HelveticaNeue-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Economica-bold.fntdata"/><Relationship Id="rId14" Type="http://schemas.openxmlformats.org/officeDocument/2006/relationships/font" Target="fonts/Economica-regular.fntdata"/><Relationship Id="rId17" Type="http://schemas.openxmlformats.org/officeDocument/2006/relationships/font" Target="fonts/Economica-boldItalic.fntdata"/><Relationship Id="rId16" Type="http://schemas.openxmlformats.org/officeDocument/2006/relationships/font" Target="fonts/Economica-italic.fntdata"/><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200"/>
          </a:xfrm>
          <a:prstGeom prst="rect">
            <a:avLst/>
          </a:prstGeom>
        </p:spPr>
        <p:txBody>
          <a:bodyPr anchorCtr="0" anchor="b" bIns="91425" lIns="91425"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Shape 35"/>
          <p:cNvSpPr txBox="1"/>
          <p:nvPr>
            <p:ph idx="1" type="body"/>
          </p:nvPr>
        </p:nvSpPr>
        <p:spPr>
          <a:xfrm>
            <a:off x="311700" y="1399400"/>
            <a:ext cx="2808000" cy="2784900"/>
          </a:xfrm>
          <a:prstGeom prst="rect">
            <a:avLst/>
          </a:prstGeom>
        </p:spPr>
        <p:txBody>
          <a:bodyPr anchorCtr="0" anchor="t" bIns="91425" lIns="91425"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Shape 45"/>
          <p:cNvSpPr txBox="1"/>
          <p:nvPr>
            <p:ph idx="1" type="subTitle"/>
          </p:nvPr>
        </p:nvSpPr>
        <p:spPr>
          <a:xfrm>
            <a:off x="265500" y="2769001"/>
            <a:ext cx="4045200" cy="1574100"/>
          </a:xfrm>
          <a:prstGeom prst="rect">
            <a:avLst/>
          </a:prstGeom>
        </p:spPr>
        <p:txBody>
          <a:bodyPr anchorCtr="0" anchor="t" bIns="91425" lIns="91425"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spcAft>
                <a:spcPts val="0"/>
              </a:spcAft>
              <a:buNone/>
            </a:pPr>
            <a:fld id="{00000000-1234-1234-1234-123412341234}" type="slidenum">
              <a:rPr lang="en" sz="1000">
                <a:solidFill>
                  <a:schemeClr val="dk1"/>
                </a:solidFill>
                <a:latin typeface="Economica"/>
                <a:ea typeface="Economica"/>
                <a:cs typeface="Economica"/>
                <a:sym typeface="Economica"/>
              </a:rPr>
              <a:t>‹#›</a:t>
            </a:fld>
            <a:endParaRPr sz="1000">
              <a:solidFill>
                <a:schemeClr val="dk1"/>
              </a:solidFill>
              <a:latin typeface="Economica"/>
              <a:ea typeface="Economica"/>
              <a:cs typeface="Economica"/>
              <a:sym typeface="Economica"/>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3044700" y="1135723"/>
            <a:ext cx="3054600" cy="20355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latin typeface="Playfair Display"/>
                <a:ea typeface="Playfair Display"/>
                <a:cs typeface="Playfair Display"/>
                <a:sym typeface="Playfair Display"/>
              </a:rPr>
              <a:t>The Home Insurance Building</a:t>
            </a:r>
            <a:endParaRPr>
              <a:latin typeface="Playfair Display"/>
              <a:ea typeface="Playfair Display"/>
              <a:cs typeface="Playfair Display"/>
              <a:sym typeface="Playfair Display"/>
            </a:endParaRPr>
          </a:p>
        </p:txBody>
      </p:sp>
      <p:sp>
        <p:nvSpPr>
          <p:cNvPr id="63" name="Shape 63"/>
          <p:cNvSpPr txBox="1"/>
          <p:nvPr>
            <p:ph idx="1" type="subTitle"/>
          </p:nvPr>
        </p:nvSpPr>
        <p:spPr>
          <a:xfrm>
            <a:off x="3044700" y="3306380"/>
            <a:ext cx="3054600" cy="701400"/>
          </a:xfrm>
          <a:prstGeom prst="rect">
            <a:avLst/>
          </a:prstGeom>
        </p:spPr>
        <p:txBody>
          <a:bodyPr anchorCtr="0" anchor="t" bIns="91425" lIns="91425" rIns="91425" wrap="square" tIns="91425">
            <a:noAutofit/>
          </a:bodyPr>
          <a:lstStyle/>
          <a:p>
            <a:pPr indent="0" lvl="0" marL="0">
              <a:spcBef>
                <a:spcPts val="0"/>
              </a:spcBef>
              <a:spcAft>
                <a:spcPts val="0"/>
              </a:spcAft>
              <a:buNone/>
            </a:pPr>
            <a:r>
              <a:rPr lang="en">
                <a:latin typeface="Helvetica Neue"/>
                <a:ea typeface="Helvetica Neue"/>
                <a:cs typeface="Helvetica Neue"/>
                <a:sym typeface="Helvetica Neue"/>
              </a:rPr>
              <a:t>By: Rei Kong</a:t>
            </a:r>
            <a:endParaRPr>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07275"/>
            <a:ext cx="4824300" cy="20139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solidFill>
                  <a:schemeClr val="lt2"/>
                </a:solidFill>
                <a:latin typeface="Playfair Display"/>
                <a:ea typeface="Playfair Display"/>
                <a:cs typeface="Playfair Display"/>
                <a:sym typeface="Playfair Display"/>
              </a:rPr>
              <a:t>What is the name of your chosen structure?</a:t>
            </a:r>
            <a:endParaRPr>
              <a:solidFill>
                <a:schemeClr val="lt2"/>
              </a:solidFill>
              <a:latin typeface="Playfair Display"/>
              <a:ea typeface="Playfair Display"/>
              <a:cs typeface="Playfair Display"/>
              <a:sym typeface="Playfair Display"/>
            </a:endParaRPr>
          </a:p>
        </p:txBody>
      </p:sp>
      <p:sp>
        <p:nvSpPr>
          <p:cNvPr id="69" name="Shape 69"/>
          <p:cNvSpPr txBox="1"/>
          <p:nvPr>
            <p:ph idx="1" type="body"/>
          </p:nvPr>
        </p:nvSpPr>
        <p:spPr>
          <a:xfrm>
            <a:off x="311700" y="2421175"/>
            <a:ext cx="4824300" cy="2157900"/>
          </a:xfrm>
          <a:prstGeom prst="rect">
            <a:avLst/>
          </a:prstGeom>
        </p:spPr>
        <p:txBody>
          <a:bodyPr anchorCtr="0" anchor="t" bIns="91425" lIns="91425" rIns="91425" wrap="square" tIns="91425">
            <a:noAutofit/>
          </a:bodyPr>
          <a:lstStyle/>
          <a:p>
            <a:pPr indent="0" lvl="0" marL="0">
              <a:spcBef>
                <a:spcPts val="0"/>
              </a:spcBef>
              <a:spcAft>
                <a:spcPts val="1600"/>
              </a:spcAft>
              <a:buNone/>
            </a:pPr>
            <a:r>
              <a:rPr lang="en">
                <a:latin typeface="Helvetica Neue"/>
                <a:ea typeface="Helvetica Neue"/>
                <a:cs typeface="Helvetica Neue"/>
                <a:sym typeface="Helvetica Neue"/>
              </a:rPr>
              <a:t>The name of my building is the Home Insurance Building.</a:t>
            </a:r>
            <a:endParaRPr>
              <a:latin typeface="Helvetica Neue"/>
              <a:ea typeface="Helvetica Neue"/>
              <a:cs typeface="Helvetica Neue"/>
              <a:sym typeface="Helvetica Neue"/>
            </a:endParaRPr>
          </a:p>
        </p:txBody>
      </p:sp>
      <p:pic>
        <p:nvPicPr>
          <p:cNvPr id="70" name="Shape 70"/>
          <p:cNvPicPr preferRelativeResize="0"/>
          <p:nvPr/>
        </p:nvPicPr>
        <p:blipFill>
          <a:blip r:embed="rId3">
            <a:alphaModFix/>
          </a:blip>
          <a:stretch>
            <a:fillRect/>
          </a:stretch>
        </p:blipFill>
        <p:spPr>
          <a:xfrm>
            <a:off x="5428200" y="0"/>
            <a:ext cx="3715800" cy="5044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solidFill>
                  <a:schemeClr val="lt2"/>
                </a:solidFill>
                <a:latin typeface="Playfair Display"/>
                <a:ea typeface="Playfair Display"/>
                <a:cs typeface="Playfair Display"/>
                <a:sym typeface="Playfair Display"/>
              </a:rPr>
              <a:t>Who designed it?</a:t>
            </a:r>
            <a:endParaRPr>
              <a:solidFill>
                <a:schemeClr val="lt2"/>
              </a:solidFill>
              <a:latin typeface="Playfair Display"/>
              <a:ea typeface="Playfair Display"/>
              <a:cs typeface="Playfair Display"/>
              <a:sym typeface="Playfair Display"/>
            </a:endParaRPr>
          </a:p>
        </p:txBody>
      </p:sp>
      <p:sp>
        <p:nvSpPr>
          <p:cNvPr id="76" name="Shape 76"/>
          <p:cNvSpPr txBox="1"/>
          <p:nvPr>
            <p:ph idx="1" type="body"/>
          </p:nvPr>
        </p:nvSpPr>
        <p:spPr>
          <a:xfrm>
            <a:off x="311700" y="1225225"/>
            <a:ext cx="4631700" cy="3354000"/>
          </a:xfrm>
          <a:prstGeom prst="rect">
            <a:avLst/>
          </a:prstGeom>
        </p:spPr>
        <p:txBody>
          <a:bodyPr anchorCtr="0" anchor="t" bIns="91425" lIns="91425" rIns="91425" wrap="square" tIns="91425">
            <a:noAutofit/>
          </a:bodyPr>
          <a:lstStyle/>
          <a:p>
            <a:pPr indent="0" lvl="0" marL="0">
              <a:spcBef>
                <a:spcPts val="0"/>
              </a:spcBef>
              <a:spcAft>
                <a:spcPts val="1600"/>
              </a:spcAft>
              <a:buNone/>
            </a:pPr>
            <a:r>
              <a:rPr lang="en">
                <a:latin typeface="Helvetica Neue"/>
                <a:ea typeface="Helvetica Neue"/>
                <a:cs typeface="Helvetica Neue"/>
                <a:sym typeface="Helvetica Neue"/>
              </a:rPr>
              <a:t>T</a:t>
            </a:r>
            <a:r>
              <a:rPr lang="en">
                <a:latin typeface="Helvetica Neue"/>
                <a:ea typeface="Helvetica Neue"/>
                <a:cs typeface="Helvetica Neue"/>
                <a:sym typeface="Helvetica Neue"/>
              </a:rPr>
              <a:t>he architect who designed it is named William Le Baron Jenney, who was also an engineer and mentored some younger architects, such as Daniel Hudson Burnham and Louis Henri Sullivan.</a:t>
            </a:r>
            <a:endParaRPr>
              <a:latin typeface="Helvetica Neue"/>
              <a:ea typeface="Helvetica Neue"/>
              <a:cs typeface="Helvetica Neue"/>
              <a:sym typeface="Helvetica Neue"/>
            </a:endParaRPr>
          </a:p>
        </p:txBody>
      </p:sp>
      <p:pic>
        <p:nvPicPr>
          <p:cNvPr id="77" name="Shape 77"/>
          <p:cNvPicPr preferRelativeResize="0"/>
          <p:nvPr/>
        </p:nvPicPr>
        <p:blipFill>
          <a:blip r:embed="rId3">
            <a:alphaModFix/>
          </a:blip>
          <a:stretch>
            <a:fillRect/>
          </a:stretch>
        </p:blipFill>
        <p:spPr>
          <a:xfrm>
            <a:off x="5279100" y="0"/>
            <a:ext cx="3864901" cy="5044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solidFill>
                  <a:schemeClr val="lt2"/>
                </a:solidFill>
                <a:latin typeface="Playfair Display"/>
                <a:ea typeface="Playfair Display"/>
                <a:cs typeface="Playfair Display"/>
                <a:sym typeface="Playfair Display"/>
              </a:rPr>
              <a:t>Where is it?</a:t>
            </a:r>
            <a:endParaRPr>
              <a:solidFill>
                <a:schemeClr val="lt2"/>
              </a:solidFill>
              <a:latin typeface="Playfair Display"/>
              <a:ea typeface="Playfair Display"/>
              <a:cs typeface="Playfair Display"/>
              <a:sym typeface="Playfair Display"/>
            </a:endParaRPr>
          </a:p>
        </p:txBody>
      </p:sp>
      <p:sp>
        <p:nvSpPr>
          <p:cNvPr id="83" name="Shape 83"/>
          <p:cNvSpPr txBox="1"/>
          <p:nvPr>
            <p:ph idx="1" type="body"/>
          </p:nvPr>
        </p:nvSpPr>
        <p:spPr>
          <a:xfrm>
            <a:off x="311700" y="1225225"/>
            <a:ext cx="4803300" cy="3354000"/>
          </a:xfrm>
          <a:prstGeom prst="rect">
            <a:avLst/>
          </a:prstGeom>
        </p:spPr>
        <p:txBody>
          <a:bodyPr anchorCtr="0" anchor="t" bIns="91425" lIns="91425" rIns="91425" wrap="square" tIns="91425">
            <a:noAutofit/>
          </a:bodyPr>
          <a:lstStyle/>
          <a:p>
            <a:pPr indent="0" lvl="0" marL="0">
              <a:spcBef>
                <a:spcPts val="0"/>
              </a:spcBef>
              <a:spcAft>
                <a:spcPts val="1600"/>
              </a:spcAft>
              <a:buNone/>
            </a:pPr>
            <a:r>
              <a:rPr lang="en">
                <a:latin typeface="Helvetica Neue"/>
                <a:ea typeface="Helvetica Neue"/>
                <a:cs typeface="Helvetica Neue"/>
                <a:sym typeface="Helvetica Neue"/>
              </a:rPr>
              <a:t>The Home Insurance Building was located in Chicago, Illinois on the corner of Adams and LaSalle Streets. However, it was demolished in 1931 and is not there today.</a:t>
            </a:r>
            <a:endParaRPr>
              <a:latin typeface="Helvetica Neue"/>
              <a:ea typeface="Helvetica Neue"/>
              <a:cs typeface="Helvetica Neue"/>
              <a:sym typeface="Helvetica Neue"/>
            </a:endParaRPr>
          </a:p>
        </p:txBody>
      </p:sp>
      <p:pic>
        <p:nvPicPr>
          <p:cNvPr id="84" name="Shape 84"/>
          <p:cNvPicPr preferRelativeResize="0"/>
          <p:nvPr/>
        </p:nvPicPr>
        <p:blipFill>
          <a:blip r:embed="rId3">
            <a:alphaModFix/>
          </a:blip>
          <a:stretch>
            <a:fillRect/>
          </a:stretch>
        </p:blipFill>
        <p:spPr>
          <a:xfrm>
            <a:off x="5443325" y="0"/>
            <a:ext cx="3700674" cy="50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07275"/>
            <a:ext cx="5298600" cy="20217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
                <a:solidFill>
                  <a:schemeClr val="lt2"/>
                </a:solidFill>
                <a:latin typeface="Playfair Display"/>
                <a:ea typeface="Playfair Display"/>
                <a:cs typeface="Playfair Display"/>
                <a:sym typeface="Playfair Display"/>
              </a:rPr>
              <a:t>When was it built and how long did it take to build it?</a:t>
            </a:r>
            <a:endParaRPr>
              <a:solidFill>
                <a:schemeClr val="lt2"/>
              </a:solidFill>
              <a:latin typeface="Playfair Display"/>
              <a:ea typeface="Playfair Display"/>
              <a:cs typeface="Playfair Display"/>
              <a:sym typeface="Playfair Display"/>
            </a:endParaRPr>
          </a:p>
        </p:txBody>
      </p:sp>
      <p:sp>
        <p:nvSpPr>
          <p:cNvPr id="90" name="Shape 90"/>
          <p:cNvSpPr txBox="1"/>
          <p:nvPr>
            <p:ph idx="1" type="body"/>
          </p:nvPr>
        </p:nvSpPr>
        <p:spPr>
          <a:xfrm>
            <a:off x="311700" y="2428975"/>
            <a:ext cx="5298600" cy="2150100"/>
          </a:xfrm>
          <a:prstGeom prst="rect">
            <a:avLst/>
          </a:prstGeom>
        </p:spPr>
        <p:txBody>
          <a:bodyPr anchorCtr="0" anchor="t" bIns="91425" lIns="91425" rIns="91425" wrap="square" tIns="91425">
            <a:noAutofit/>
          </a:bodyPr>
          <a:lstStyle/>
          <a:p>
            <a:pPr indent="0" lvl="0" marL="0" rtl="0">
              <a:spcBef>
                <a:spcPts val="0"/>
              </a:spcBef>
              <a:spcAft>
                <a:spcPts val="1600"/>
              </a:spcAft>
              <a:buNone/>
            </a:pPr>
            <a:r>
              <a:rPr lang="en">
                <a:latin typeface="Helvetica Neue"/>
                <a:ea typeface="Helvetica Neue"/>
                <a:cs typeface="Helvetica Neue"/>
                <a:sym typeface="Helvetica Neue"/>
              </a:rPr>
              <a:t>The Home Insurance Building was completed in 1885 and took two years to be built. Later, two more floors were built on top of the existing building in 1890.</a:t>
            </a:r>
            <a:endParaRPr>
              <a:latin typeface="Helvetica Neue"/>
              <a:ea typeface="Helvetica Neue"/>
              <a:cs typeface="Helvetica Neue"/>
              <a:sym typeface="Helvetica Neue"/>
            </a:endParaRPr>
          </a:p>
        </p:txBody>
      </p:sp>
      <p:pic>
        <p:nvPicPr>
          <p:cNvPr id="91" name="Shape 91"/>
          <p:cNvPicPr preferRelativeResize="0"/>
          <p:nvPr/>
        </p:nvPicPr>
        <p:blipFill>
          <a:blip r:embed="rId3">
            <a:alphaModFix/>
          </a:blip>
          <a:stretch>
            <a:fillRect/>
          </a:stretch>
        </p:blipFill>
        <p:spPr>
          <a:xfrm>
            <a:off x="5882875" y="0"/>
            <a:ext cx="3261125" cy="502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315925"/>
            <a:ext cx="8520600" cy="2101500"/>
          </a:xfrm>
          <a:prstGeom prst="rect">
            <a:avLst/>
          </a:prstGeom>
        </p:spPr>
        <p:txBody>
          <a:bodyPr anchorCtr="0" anchor="b" bIns="91425" lIns="91425" rIns="91425" wrap="square" tIns="91425">
            <a:noAutofit/>
          </a:bodyPr>
          <a:lstStyle/>
          <a:p>
            <a:pPr indent="0" lvl="0" marL="0">
              <a:spcBef>
                <a:spcPts val="0"/>
              </a:spcBef>
              <a:spcAft>
                <a:spcPts val="0"/>
              </a:spcAft>
              <a:buNone/>
            </a:pPr>
            <a:r>
              <a:rPr lang="en">
                <a:solidFill>
                  <a:schemeClr val="lt2"/>
                </a:solidFill>
                <a:latin typeface="Playfair Display"/>
                <a:ea typeface="Playfair Display"/>
                <a:cs typeface="Playfair Display"/>
                <a:sym typeface="Playfair Display"/>
              </a:rPr>
              <a:t>Were there any technological advancements that came out of the design of the building?</a:t>
            </a:r>
            <a:endParaRPr>
              <a:solidFill>
                <a:schemeClr val="lt2"/>
              </a:solidFill>
              <a:latin typeface="Playfair Display"/>
              <a:ea typeface="Playfair Display"/>
              <a:cs typeface="Playfair Display"/>
              <a:sym typeface="Playfair Display"/>
            </a:endParaRPr>
          </a:p>
        </p:txBody>
      </p:sp>
      <p:sp>
        <p:nvSpPr>
          <p:cNvPr id="97" name="Shape 97"/>
          <p:cNvSpPr txBox="1"/>
          <p:nvPr>
            <p:ph idx="1" type="body"/>
          </p:nvPr>
        </p:nvSpPr>
        <p:spPr>
          <a:xfrm>
            <a:off x="311700" y="2417425"/>
            <a:ext cx="8520600" cy="2161800"/>
          </a:xfrm>
          <a:prstGeom prst="rect">
            <a:avLst/>
          </a:prstGeom>
        </p:spPr>
        <p:txBody>
          <a:bodyPr anchorCtr="0" anchor="t" bIns="91425" lIns="91425" rIns="91425" wrap="square" tIns="91425">
            <a:noAutofit/>
          </a:bodyPr>
          <a:lstStyle/>
          <a:p>
            <a:pPr indent="0" lvl="0" marL="0">
              <a:spcBef>
                <a:spcPts val="0"/>
              </a:spcBef>
              <a:spcAft>
                <a:spcPts val="1600"/>
              </a:spcAft>
              <a:buNone/>
            </a:pPr>
            <a:r>
              <a:rPr lang="en">
                <a:latin typeface="Helvetica Neue"/>
                <a:ea typeface="Helvetica Neue"/>
                <a:cs typeface="Helvetica Neue"/>
                <a:sym typeface="Helvetica Neue"/>
              </a:rPr>
              <a:t>Initially, buildings were only sturdy and strong enough to be five to six floors tall, which created the problem of not maximizing limited amount of space. Now, because of the Home Insurance Building, buildings can be more than 160 floors high, which is approximately 32 times more than before. More people can be inside the a slightly smaller space as well, since there can be more floors.</a:t>
            </a:r>
            <a:endParaRPr>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315925"/>
            <a:ext cx="5679600" cy="27510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
                <a:solidFill>
                  <a:schemeClr val="lt2"/>
                </a:solidFill>
                <a:latin typeface="Playfair Display"/>
                <a:ea typeface="Playfair Display"/>
                <a:cs typeface="Playfair Display"/>
                <a:sym typeface="Playfair Display"/>
              </a:rPr>
              <a:t>What impact did this structure have (if any) on future architectural designs?</a:t>
            </a:r>
            <a:endParaRPr>
              <a:solidFill>
                <a:schemeClr val="lt2"/>
              </a:solidFill>
              <a:latin typeface="Playfair Display"/>
              <a:ea typeface="Playfair Display"/>
              <a:cs typeface="Playfair Display"/>
              <a:sym typeface="Playfair Display"/>
            </a:endParaRPr>
          </a:p>
        </p:txBody>
      </p:sp>
      <p:sp>
        <p:nvSpPr>
          <p:cNvPr id="103" name="Shape 103"/>
          <p:cNvSpPr txBox="1"/>
          <p:nvPr>
            <p:ph idx="1" type="body"/>
          </p:nvPr>
        </p:nvSpPr>
        <p:spPr>
          <a:xfrm>
            <a:off x="311700" y="3066925"/>
            <a:ext cx="5527200" cy="1807500"/>
          </a:xfrm>
          <a:prstGeom prst="rect">
            <a:avLst/>
          </a:prstGeom>
        </p:spPr>
        <p:txBody>
          <a:bodyPr anchorCtr="0" anchor="t" bIns="91425" lIns="91425" rIns="91425" wrap="square" tIns="91425">
            <a:noAutofit/>
          </a:bodyPr>
          <a:lstStyle/>
          <a:p>
            <a:pPr indent="0" lvl="0" marL="0" rtl="0">
              <a:spcBef>
                <a:spcPts val="0"/>
              </a:spcBef>
              <a:spcAft>
                <a:spcPts val="1600"/>
              </a:spcAft>
              <a:buNone/>
            </a:pPr>
            <a:r>
              <a:rPr lang="en">
                <a:latin typeface="Helvetica Neue"/>
                <a:ea typeface="Helvetica Neue"/>
                <a:cs typeface="Helvetica Neue"/>
                <a:sym typeface="Helvetica Neue"/>
              </a:rPr>
              <a:t>After the Home Insurance Building, skyscrapers were invented and became a popular type of building to design. Before this structure, many buildings were only six or five floors high, and now many more buildings are taller than that.</a:t>
            </a:r>
            <a:endParaRPr>
              <a:latin typeface="Helvetica Neue"/>
              <a:ea typeface="Helvetica Neue"/>
              <a:cs typeface="Helvetica Neue"/>
              <a:sym typeface="Helvetica Neue"/>
            </a:endParaRPr>
          </a:p>
        </p:txBody>
      </p:sp>
      <p:pic>
        <p:nvPicPr>
          <p:cNvPr id="104" name="Shape 104"/>
          <p:cNvPicPr preferRelativeResize="0"/>
          <p:nvPr/>
        </p:nvPicPr>
        <p:blipFill>
          <a:blip r:embed="rId3">
            <a:alphaModFix/>
          </a:blip>
          <a:stretch>
            <a:fillRect/>
          </a:stretch>
        </p:blipFill>
        <p:spPr>
          <a:xfrm>
            <a:off x="5838825" y="0"/>
            <a:ext cx="3305175" cy="5024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07275"/>
            <a:ext cx="8520600" cy="13836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
                <a:solidFill>
                  <a:schemeClr val="lt2"/>
                </a:solidFill>
                <a:latin typeface="Playfair Display"/>
                <a:ea typeface="Playfair Display"/>
                <a:cs typeface="Playfair Display"/>
                <a:sym typeface="Playfair Display"/>
              </a:rPr>
              <a:t>Why did you choose this particular building?</a:t>
            </a:r>
            <a:endParaRPr>
              <a:solidFill>
                <a:schemeClr val="lt2"/>
              </a:solidFill>
              <a:latin typeface="Playfair Display"/>
              <a:ea typeface="Playfair Display"/>
              <a:cs typeface="Playfair Display"/>
              <a:sym typeface="Playfair Display"/>
            </a:endParaRPr>
          </a:p>
        </p:txBody>
      </p:sp>
      <p:sp>
        <p:nvSpPr>
          <p:cNvPr id="110" name="Shape 110"/>
          <p:cNvSpPr txBox="1"/>
          <p:nvPr>
            <p:ph idx="1" type="body"/>
          </p:nvPr>
        </p:nvSpPr>
        <p:spPr>
          <a:xfrm>
            <a:off x="311700" y="1790875"/>
            <a:ext cx="8520600" cy="2788200"/>
          </a:xfrm>
          <a:prstGeom prst="rect">
            <a:avLst/>
          </a:prstGeom>
        </p:spPr>
        <p:txBody>
          <a:bodyPr anchorCtr="0" anchor="t" bIns="91425" lIns="91425" rIns="91425" wrap="square" tIns="91425">
            <a:noAutofit/>
          </a:bodyPr>
          <a:lstStyle/>
          <a:p>
            <a:pPr indent="0" lvl="0" marL="0" rtl="0">
              <a:spcBef>
                <a:spcPts val="0"/>
              </a:spcBef>
              <a:spcAft>
                <a:spcPts val="1600"/>
              </a:spcAft>
              <a:buNone/>
            </a:pPr>
            <a:r>
              <a:rPr lang="en">
                <a:latin typeface="Helvetica Neue"/>
                <a:ea typeface="Helvetica Neue"/>
                <a:cs typeface="Helvetica Neue"/>
                <a:sym typeface="Helvetica Neue"/>
              </a:rPr>
              <a:t>I decided to choose this building because I thought that the very first skyscraper must have been quite influential, since many of the buildings we see today are taller than six floors. The skyscraper is also such a prevalent part in our lives, especially because I live in the city.</a:t>
            </a:r>
            <a:endParaRPr>
              <a:latin typeface="Helvetica Neue"/>
              <a:ea typeface="Helvetica Neue"/>
              <a:cs typeface="Helvetica Neue"/>
              <a:sym typeface="Helvetica Neue"/>
            </a:endParaRPr>
          </a:p>
        </p:txBody>
      </p:sp>
      <p:pic>
        <p:nvPicPr>
          <p:cNvPr id="111" name="Shape 111"/>
          <p:cNvPicPr preferRelativeResize="0"/>
          <p:nvPr/>
        </p:nvPicPr>
        <p:blipFill rotWithShape="1">
          <a:blip r:embed="rId3">
            <a:alphaModFix/>
          </a:blip>
          <a:srcRect b="0" l="882" r="0" t="1419"/>
          <a:stretch/>
        </p:blipFill>
        <p:spPr>
          <a:xfrm>
            <a:off x="6160700" y="2900725"/>
            <a:ext cx="2671602" cy="1995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
                <a:solidFill>
                  <a:schemeClr val="lt2"/>
                </a:solidFill>
                <a:latin typeface="Playfair Display"/>
                <a:ea typeface="Playfair Display"/>
                <a:cs typeface="Playfair Display"/>
                <a:sym typeface="Playfair Display"/>
              </a:rPr>
              <a:t>Reflection</a:t>
            </a:r>
            <a:endParaRPr>
              <a:solidFill>
                <a:schemeClr val="lt2"/>
              </a:solidFill>
              <a:latin typeface="Playfair Display"/>
              <a:ea typeface="Playfair Display"/>
              <a:cs typeface="Playfair Display"/>
              <a:sym typeface="Playfair Display"/>
            </a:endParaRPr>
          </a:p>
        </p:txBody>
      </p:sp>
      <p:sp>
        <p:nvSpPr>
          <p:cNvPr id="117" name="Shape 117"/>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0" rtl="0">
              <a:spcBef>
                <a:spcPts val="0"/>
              </a:spcBef>
              <a:spcAft>
                <a:spcPts val="1600"/>
              </a:spcAft>
              <a:buNone/>
            </a:pPr>
            <a:r>
              <a:rPr lang="en">
                <a:latin typeface="Helvetica Neue"/>
                <a:ea typeface="Helvetica Neue"/>
                <a:cs typeface="Helvetica Neue"/>
                <a:sym typeface="Helvetica Neue"/>
              </a:rPr>
              <a:t>I felt that this project helped me learn more about architecture, especially skyscrapers in general. I learned more about the creation of the skyscraper and Chicago as the birthplace of the skyscraper as well. Overall, I found this project not too stressful, but it also required a bit of work as well. It was somewhat relaxing doing this project, and I enjoyed it very much.</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